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00AD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42D71-F1B8-439C-B17C-5FF5853B4D49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C5CD1-CBBC-43E2-B178-8672C841E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525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C5CD1-CBBC-43E2-B178-8672C841E66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005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C5CD1-CBBC-43E2-B178-8672C841E66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005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C5CD1-CBBC-43E2-B178-8672C841E66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005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C5CD1-CBBC-43E2-B178-8672C841E66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005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A5DF-FF81-4EBE-A2AE-9461716ED916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BD40-5D5A-45EB-BCE2-85F087FA8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785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A5DF-FF81-4EBE-A2AE-9461716ED916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BD40-5D5A-45EB-BCE2-85F087FA8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995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A5DF-FF81-4EBE-A2AE-9461716ED916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BD40-5D5A-45EB-BCE2-85F087FA8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254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A5DF-FF81-4EBE-A2AE-9461716ED916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BD40-5D5A-45EB-BCE2-85F087FA8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2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A5DF-FF81-4EBE-A2AE-9461716ED916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BD40-5D5A-45EB-BCE2-85F087FA8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28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A5DF-FF81-4EBE-A2AE-9461716ED916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BD40-5D5A-45EB-BCE2-85F087FA8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451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A5DF-FF81-4EBE-A2AE-9461716ED916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BD40-5D5A-45EB-BCE2-85F087FA8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29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A5DF-FF81-4EBE-A2AE-9461716ED916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BD40-5D5A-45EB-BCE2-85F087FA8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895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A5DF-FF81-4EBE-A2AE-9461716ED916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BD40-5D5A-45EB-BCE2-85F087FA8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137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A5DF-FF81-4EBE-A2AE-9461716ED916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BD40-5D5A-45EB-BCE2-85F087FA8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35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A5DF-FF81-4EBE-A2AE-9461716ED916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BD40-5D5A-45EB-BCE2-85F087FA8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258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CA5DF-FF81-4EBE-A2AE-9461716ED916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1BD40-5D5A-45EB-BCE2-85F087FA8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189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Arial Rounded MT Bold" panose="020F0704030504030204" pitchFamily="34" charset="0"/>
              </a:rPr>
              <a:t>Reflections </a:t>
            </a:r>
            <a:endParaRPr lang="en-US" sz="6000" dirty="0">
              <a:latin typeface="Arial Rounded MT Bold" panose="020F07040305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3 Section 7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36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829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Rounded MT Bold" panose="020F0704030504030204" pitchFamily="34" charset="0"/>
              </a:rPr>
              <a:t>Reflectional Symmetry 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 figure has </a:t>
            </a:r>
            <a:r>
              <a:rPr lang="en-US" sz="3600" b="1" dirty="0" smtClean="0">
                <a:solidFill>
                  <a:srgbClr val="CC3399"/>
                </a:solidFill>
              </a:rPr>
              <a:t>reflectional symmetry </a:t>
            </a:r>
            <a:r>
              <a:rPr lang="en-US" dirty="0" smtClean="0"/>
              <a:t>if it can be reflected over a line so that the image and pre-image match up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 smtClean="0"/>
              <a:t> </a:t>
            </a:r>
            <a:r>
              <a:rPr lang="en-US" sz="2800" dirty="0" smtClean="0"/>
              <a:t>The line that divides a figure up into mirror images is called the </a:t>
            </a:r>
            <a:r>
              <a:rPr lang="en-US" sz="3200" b="1" dirty="0" smtClean="0">
                <a:solidFill>
                  <a:srgbClr val="EA00AD"/>
                </a:solidFill>
              </a:rPr>
              <a:t>line of reflection</a:t>
            </a:r>
            <a:r>
              <a:rPr lang="en-US" sz="2800" dirty="0" smtClean="0"/>
              <a:t>. </a:t>
            </a:r>
          </a:p>
          <a:p>
            <a:pPr marL="914400" lvl="2" indent="0">
              <a:buNone/>
            </a:pP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Example: 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454" y="4876800"/>
            <a:ext cx="584835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869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>How many lines of symmetry does each letter have? 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4400" dirty="0" smtClean="0"/>
              <a:t>   </a:t>
            </a:r>
            <a:r>
              <a:rPr lang="en-US" sz="6000" dirty="0" smtClean="0"/>
              <a:t>E</a:t>
            </a:r>
            <a:r>
              <a:rPr lang="en-US" sz="4400" dirty="0" smtClean="0"/>
              <a:t> 			</a:t>
            </a:r>
          </a:p>
          <a:p>
            <a:pPr marL="514350" indent="-514350">
              <a:buAutoNum type="arabicPeriod"/>
            </a:pPr>
            <a:r>
              <a:rPr lang="en-US" sz="4400" dirty="0" smtClean="0"/>
              <a:t>   </a:t>
            </a:r>
            <a:r>
              <a:rPr lang="en-US" sz="6000" dirty="0" smtClean="0"/>
              <a:t>B</a:t>
            </a:r>
            <a:r>
              <a:rPr lang="en-US" sz="4400" dirty="0" smtClean="0"/>
              <a:t>                 </a:t>
            </a:r>
          </a:p>
          <a:p>
            <a:pPr marL="514350" indent="-514350">
              <a:buAutoNum type="arabicPeriod"/>
            </a:pPr>
            <a:r>
              <a:rPr lang="en-US" sz="4400" dirty="0" smtClean="0"/>
              <a:t>   </a:t>
            </a:r>
            <a:r>
              <a:rPr lang="en-US" sz="6000" dirty="0" smtClean="0"/>
              <a:t>X</a:t>
            </a:r>
            <a:endParaRPr lang="en-US" sz="4400" dirty="0" smtClean="0"/>
          </a:p>
          <a:p>
            <a:pPr marL="514350" indent="-514350">
              <a:buAutoNum type="arabicPeriod"/>
            </a:pPr>
            <a:r>
              <a:rPr lang="en-US" sz="4400" dirty="0" smtClean="0"/>
              <a:t>   </a:t>
            </a:r>
            <a:r>
              <a:rPr lang="en-US" sz="6000" dirty="0" smtClean="0"/>
              <a:t>P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126836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>Do the flags have reflectional symmetry?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  					2.  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				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3. 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76400"/>
            <a:ext cx="284188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758" y="1676400"/>
            <a:ext cx="3218447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038600"/>
            <a:ext cx="2959768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786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Rounded MT Bold" panose="020F0704030504030204" pitchFamily="34" charset="0"/>
              </a:rPr>
              <a:t>Reflections 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17561"/>
            <a:ext cx="4419600" cy="4906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/>
              <a:t>A 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</a:rPr>
              <a:t>reflection</a:t>
            </a:r>
            <a:r>
              <a:rPr lang="en-US" sz="3600" dirty="0" smtClean="0"/>
              <a:t> – is a transformation that </a:t>
            </a:r>
            <a:br>
              <a:rPr lang="en-US" sz="3600" dirty="0" smtClean="0"/>
            </a:br>
            <a:r>
              <a:rPr lang="en-US" sz="3600" b="1" dirty="0" smtClean="0"/>
              <a:t>flips</a:t>
            </a:r>
            <a:r>
              <a:rPr lang="en-US" sz="3600" dirty="0" smtClean="0"/>
              <a:t> an image over a </a:t>
            </a:r>
            <a:br>
              <a:rPr lang="en-US" sz="3600" dirty="0" smtClean="0"/>
            </a:br>
            <a:r>
              <a:rPr lang="en-US" sz="3600" dirty="0" smtClean="0"/>
              <a:t>line. </a:t>
            </a:r>
            <a:endParaRPr lang="en-US" sz="3600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This line is called the </a:t>
            </a: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</a:rPr>
              <a:t>line of reflection</a:t>
            </a:r>
            <a:r>
              <a:rPr lang="en-US" sz="3600" dirty="0" smtClean="0"/>
              <a:t>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3600" dirty="0" smtClean="0"/>
              <a:t> Written </a:t>
            </a:r>
            <a:r>
              <a:rPr lang="en-US" sz="3600" dirty="0" err="1" smtClean="0"/>
              <a:t>R</a:t>
            </a:r>
            <a:r>
              <a:rPr lang="en-US" sz="2000" dirty="0" err="1" smtClean="0"/>
              <a:t>line</a:t>
            </a:r>
            <a:r>
              <a:rPr lang="en-US" sz="3600" dirty="0" smtClean="0"/>
              <a:t>(P) = 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971800"/>
            <a:ext cx="408652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572000" y="2140803"/>
            <a:ext cx="405688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en-US" sz="4800" dirty="0" smtClean="0"/>
              <a:t>R</a:t>
            </a:r>
            <a:r>
              <a:rPr lang="en-US" sz="2800" dirty="0" smtClean="0"/>
              <a:t>y-axis</a:t>
            </a:r>
            <a:r>
              <a:rPr lang="en-US" sz="4800" dirty="0" smtClean="0"/>
              <a:t>(C) = C’</a:t>
            </a:r>
          </a:p>
        </p:txBody>
      </p:sp>
    </p:spTree>
    <p:extLst>
      <p:ext uri="{BB962C8B-B14F-4D97-AF65-F5344CB8AC3E}">
        <p14:creationId xmlns:p14="http://schemas.microsoft.com/office/powerpoint/2010/main" val="394441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Example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algn="ctr">
              <a:buNone/>
            </a:pPr>
            <a:r>
              <a:rPr lang="en-US" sz="4800" dirty="0" smtClean="0"/>
              <a:t>P(-1, 2) 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1. R</a:t>
            </a:r>
            <a:r>
              <a:rPr lang="en-US" dirty="0" smtClean="0"/>
              <a:t>x-axis</a:t>
            </a:r>
            <a:r>
              <a:rPr lang="en-US" sz="4800" dirty="0" smtClean="0"/>
              <a:t>(P) =? </a:t>
            </a:r>
          </a:p>
          <a:p>
            <a:pPr>
              <a:buNone/>
            </a:pPr>
            <a:r>
              <a:rPr lang="en-US" sz="4800" dirty="0" smtClean="0"/>
              <a:t>2. R</a:t>
            </a:r>
            <a:r>
              <a:rPr lang="en-US" dirty="0" smtClean="0"/>
              <a:t>y-axis</a:t>
            </a:r>
            <a:r>
              <a:rPr lang="en-US" sz="4800" dirty="0" smtClean="0"/>
              <a:t>(P)= ? </a:t>
            </a:r>
          </a:p>
          <a:p>
            <a:pPr>
              <a:buNone/>
            </a:pPr>
            <a:r>
              <a:rPr lang="en-US" sz="4800" dirty="0" smtClean="0"/>
              <a:t>3. R</a:t>
            </a:r>
            <a:r>
              <a:rPr lang="en-US" dirty="0" smtClean="0"/>
              <a:t>y=1</a:t>
            </a:r>
            <a:r>
              <a:rPr lang="en-US" sz="4800" dirty="0" smtClean="0"/>
              <a:t>(P)=? 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362200"/>
            <a:ext cx="441960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450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Example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algn="ctr">
              <a:buNone/>
            </a:pPr>
            <a:r>
              <a:rPr lang="en-US" sz="4800" dirty="0" smtClean="0"/>
              <a:t>A(3, -2) 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1. R</a:t>
            </a:r>
            <a:r>
              <a:rPr lang="en-US" dirty="0" smtClean="0"/>
              <a:t>x-axis</a:t>
            </a:r>
            <a:r>
              <a:rPr lang="en-US" sz="4800" dirty="0" smtClean="0"/>
              <a:t>(A) =? </a:t>
            </a:r>
          </a:p>
          <a:p>
            <a:pPr>
              <a:buNone/>
            </a:pPr>
            <a:r>
              <a:rPr lang="en-US" sz="4800" dirty="0" smtClean="0"/>
              <a:t>2. R</a:t>
            </a:r>
            <a:r>
              <a:rPr lang="en-US" dirty="0" smtClean="0"/>
              <a:t>y-axis</a:t>
            </a:r>
            <a:r>
              <a:rPr lang="en-US" sz="4800" dirty="0" smtClean="0"/>
              <a:t>(A)= ? </a:t>
            </a:r>
          </a:p>
          <a:p>
            <a:pPr>
              <a:buNone/>
            </a:pPr>
            <a:r>
              <a:rPr lang="en-US" sz="4800" dirty="0" smtClean="0"/>
              <a:t>3. R</a:t>
            </a:r>
            <a:r>
              <a:rPr lang="en-US" dirty="0" smtClean="0"/>
              <a:t>y=1</a:t>
            </a:r>
            <a:r>
              <a:rPr lang="en-US" sz="4800" dirty="0" smtClean="0"/>
              <a:t>(A)=? 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362200"/>
            <a:ext cx="441960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978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Example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ym typeface="Symbol"/>
              </a:rPr>
              <a:t>ABC has vertices A(1, 1), B(1, 6) and C(4, 1). </a:t>
            </a:r>
          </a:p>
          <a:p>
            <a:pPr>
              <a:buNone/>
            </a:pPr>
            <a:endParaRPr lang="en-US" sz="4400" dirty="0">
              <a:sym typeface="Symbol"/>
            </a:endParaRPr>
          </a:p>
          <a:p>
            <a:pPr>
              <a:buNone/>
            </a:pPr>
            <a:r>
              <a:rPr lang="en-US" sz="4400" dirty="0" smtClean="0">
                <a:sym typeface="Symbol"/>
              </a:rPr>
              <a:t>R</a:t>
            </a:r>
            <a:r>
              <a:rPr lang="en-US" dirty="0" smtClean="0">
                <a:sym typeface="Symbol"/>
              </a:rPr>
              <a:t>y-axis</a:t>
            </a:r>
            <a:r>
              <a:rPr lang="en-US" sz="4400" dirty="0" smtClean="0">
                <a:sym typeface="Symbol"/>
              </a:rPr>
              <a:t>(ABC)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4800" dirty="0" smtClean="0"/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390104"/>
            <a:ext cx="441960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4914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Example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ym typeface="Symbol"/>
              </a:rPr>
              <a:t>LMN has vertices L(0, </a:t>
            </a:r>
            <a:r>
              <a:rPr lang="en-US" sz="4400" dirty="0">
                <a:sym typeface="Symbol"/>
              </a:rPr>
              <a:t>0</a:t>
            </a:r>
            <a:r>
              <a:rPr lang="en-US" sz="4400" dirty="0" smtClean="0">
                <a:sym typeface="Symbol"/>
              </a:rPr>
              <a:t>), M(3, -5) and N(-2, -2). </a:t>
            </a:r>
          </a:p>
          <a:p>
            <a:pPr>
              <a:buNone/>
            </a:pPr>
            <a:endParaRPr lang="en-US" sz="4400" dirty="0">
              <a:sym typeface="Symbol"/>
            </a:endParaRPr>
          </a:p>
          <a:p>
            <a:pPr>
              <a:buNone/>
            </a:pPr>
            <a:r>
              <a:rPr lang="en-US" sz="4400" dirty="0" smtClean="0">
                <a:sym typeface="Symbol"/>
              </a:rPr>
              <a:t>R</a:t>
            </a:r>
            <a:r>
              <a:rPr lang="en-US" dirty="0" smtClean="0">
                <a:sym typeface="Symbol"/>
              </a:rPr>
              <a:t>x-axis</a:t>
            </a:r>
            <a:r>
              <a:rPr lang="en-US" sz="4400" dirty="0" smtClean="0">
                <a:sym typeface="Symbol"/>
              </a:rPr>
              <a:t>(LMN)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4800" dirty="0" smtClean="0"/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390104"/>
            <a:ext cx="441960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143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Example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sym typeface="Symbol"/>
              </a:rPr>
              <a:t>ABC has vertices A(0, </a:t>
            </a:r>
            <a:r>
              <a:rPr lang="en-US" sz="4000" dirty="0">
                <a:sym typeface="Symbol"/>
              </a:rPr>
              <a:t>2</a:t>
            </a:r>
            <a:r>
              <a:rPr lang="en-US" sz="4000" dirty="0" smtClean="0">
                <a:sym typeface="Symbol"/>
              </a:rPr>
              <a:t>), B(3, 0) and C(6, 3). </a:t>
            </a:r>
          </a:p>
          <a:p>
            <a:pPr>
              <a:buNone/>
            </a:pPr>
            <a:endParaRPr lang="en-US" sz="4000" dirty="0">
              <a:sym typeface="Symbol"/>
            </a:endParaRPr>
          </a:p>
          <a:p>
            <a:pPr>
              <a:buNone/>
            </a:pPr>
            <a:r>
              <a:rPr lang="en-US" sz="4000" dirty="0" smtClean="0">
                <a:sym typeface="Symbol"/>
              </a:rPr>
              <a:t>1. R</a:t>
            </a:r>
            <a:r>
              <a:rPr lang="en-US" sz="2800" dirty="0" smtClean="0">
                <a:sym typeface="Symbol"/>
              </a:rPr>
              <a:t>x-axis</a:t>
            </a:r>
            <a:r>
              <a:rPr lang="en-US" sz="4000" dirty="0" smtClean="0">
                <a:sym typeface="Symbol"/>
              </a:rPr>
              <a:t>(ABC)</a:t>
            </a:r>
          </a:p>
          <a:p>
            <a:pPr>
              <a:buNone/>
            </a:pPr>
            <a:endParaRPr lang="en-US" sz="4000" dirty="0">
              <a:sym typeface="Symbol"/>
            </a:endParaRPr>
          </a:p>
          <a:p>
            <a:pPr>
              <a:buNone/>
            </a:pPr>
            <a:r>
              <a:rPr lang="en-US" sz="4000" dirty="0" smtClean="0">
                <a:sym typeface="Symbol"/>
              </a:rPr>
              <a:t>2. R</a:t>
            </a:r>
            <a:r>
              <a:rPr lang="en-US" sz="2800" dirty="0" smtClean="0">
                <a:sym typeface="Symbol"/>
              </a:rPr>
              <a:t>y-axis</a:t>
            </a:r>
            <a:r>
              <a:rPr lang="en-US" sz="4000" dirty="0" smtClean="0">
                <a:sym typeface="Symbol"/>
              </a:rPr>
              <a:t>(ABC)</a:t>
            </a:r>
          </a:p>
          <a:p>
            <a:pPr>
              <a:buNone/>
            </a:pPr>
            <a:endParaRPr lang="en-US" sz="4400" dirty="0" smtClean="0">
              <a:sym typeface="Symbol"/>
            </a:endParaRPr>
          </a:p>
          <a:p>
            <a:pPr>
              <a:buNone/>
            </a:pPr>
            <a:endParaRPr lang="en-US" sz="4400" dirty="0">
              <a:sym typeface="Symbol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5735" y="2390103"/>
            <a:ext cx="441960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143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>Find the coordinates of the image for each reflection: 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56659"/>
            <a:ext cx="4362856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76800" y="2057400"/>
            <a:ext cx="4267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3600" dirty="0" smtClean="0"/>
              <a:t>R</a:t>
            </a:r>
            <a:r>
              <a:rPr lang="en-US" sz="2800" dirty="0" smtClean="0"/>
              <a:t>x-axis</a:t>
            </a:r>
            <a:r>
              <a:rPr lang="en-US" sz="3600" dirty="0" smtClean="0"/>
              <a:t>(A)</a:t>
            </a:r>
          </a:p>
          <a:p>
            <a:pPr marL="457200" indent="-457200">
              <a:buAutoNum type="arabicPeriod"/>
            </a:pPr>
            <a:endParaRPr lang="en-US" sz="3600" dirty="0"/>
          </a:p>
          <a:p>
            <a:pPr marL="457200" indent="-457200">
              <a:buAutoNum type="arabicPeriod"/>
            </a:pPr>
            <a:r>
              <a:rPr lang="en-US" sz="3600" dirty="0" smtClean="0"/>
              <a:t>R</a:t>
            </a:r>
            <a:r>
              <a:rPr lang="en-US" sz="2800" dirty="0" smtClean="0"/>
              <a:t>y-axis</a:t>
            </a:r>
            <a:r>
              <a:rPr lang="en-US" sz="3600" dirty="0" smtClean="0"/>
              <a:t>(B) </a:t>
            </a:r>
          </a:p>
          <a:p>
            <a:pPr marL="457200" indent="-457200">
              <a:buAutoNum type="arabicPeriod"/>
            </a:pPr>
            <a:endParaRPr lang="en-US" sz="3600" dirty="0"/>
          </a:p>
          <a:p>
            <a:pPr marL="457200" indent="-457200">
              <a:buAutoNum type="arabicPeriod"/>
            </a:pPr>
            <a:r>
              <a:rPr lang="en-US" sz="3600" dirty="0" smtClean="0"/>
              <a:t>R</a:t>
            </a:r>
            <a:r>
              <a:rPr lang="en-US" sz="2800" dirty="0" smtClean="0"/>
              <a:t>y-axis</a:t>
            </a:r>
            <a:r>
              <a:rPr lang="en-US" sz="3600" dirty="0" smtClean="0"/>
              <a:t>(F) </a:t>
            </a:r>
          </a:p>
          <a:p>
            <a:pPr marL="457200" indent="-457200">
              <a:buAutoNum type="arabicPeriod"/>
            </a:pPr>
            <a:endParaRPr lang="en-US" sz="3600" dirty="0"/>
          </a:p>
          <a:p>
            <a:pPr marL="457200" indent="-457200">
              <a:buAutoNum type="arabicPeriod"/>
            </a:pPr>
            <a:r>
              <a:rPr lang="en-US" sz="3600" dirty="0" smtClean="0"/>
              <a:t>R</a:t>
            </a:r>
            <a:r>
              <a:rPr lang="en-US" sz="2800" dirty="0" smtClean="0"/>
              <a:t>x-axis</a:t>
            </a:r>
            <a:r>
              <a:rPr lang="en-US" sz="3600" dirty="0" smtClean="0"/>
              <a:t>(E)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0207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Rounded MT Bold" pitchFamily="34" charset="0"/>
              </a:rPr>
              <a:t>Draw the Image for Each Reflection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sym typeface="Symbol"/>
              </a:rPr>
              <a:t>ABC has vertices A(2, 0), B(2, 5) and C(6, 5). </a:t>
            </a:r>
          </a:p>
          <a:p>
            <a:pPr>
              <a:buNone/>
            </a:pPr>
            <a:endParaRPr lang="en-US" sz="4000" dirty="0">
              <a:sym typeface="Symbol"/>
            </a:endParaRPr>
          </a:p>
          <a:p>
            <a:pPr>
              <a:buNone/>
            </a:pPr>
            <a:r>
              <a:rPr lang="en-US" sz="4000" dirty="0" smtClean="0">
                <a:sym typeface="Symbol"/>
              </a:rPr>
              <a:t>1. R</a:t>
            </a:r>
            <a:r>
              <a:rPr lang="en-US" sz="2800" dirty="0" smtClean="0">
                <a:sym typeface="Symbol"/>
              </a:rPr>
              <a:t>x-axis</a:t>
            </a:r>
            <a:r>
              <a:rPr lang="en-US" sz="4000" dirty="0" smtClean="0">
                <a:sym typeface="Symbol"/>
              </a:rPr>
              <a:t>(ABC)</a:t>
            </a:r>
          </a:p>
          <a:p>
            <a:pPr>
              <a:buNone/>
            </a:pPr>
            <a:endParaRPr lang="en-US" sz="4000" dirty="0">
              <a:sym typeface="Symbol"/>
            </a:endParaRPr>
          </a:p>
          <a:p>
            <a:pPr>
              <a:buNone/>
            </a:pPr>
            <a:r>
              <a:rPr lang="en-US" sz="4000" dirty="0" smtClean="0">
                <a:sym typeface="Symbol"/>
              </a:rPr>
              <a:t>2. R</a:t>
            </a:r>
            <a:r>
              <a:rPr lang="en-US" sz="2800" dirty="0" smtClean="0">
                <a:sym typeface="Symbol"/>
              </a:rPr>
              <a:t>y-axis</a:t>
            </a:r>
            <a:r>
              <a:rPr lang="en-US" sz="4000" dirty="0" smtClean="0">
                <a:sym typeface="Symbol"/>
              </a:rPr>
              <a:t>(ABC)</a:t>
            </a:r>
          </a:p>
          <a:p>
            <a:pPr>
              <a:buNone/>
            </a:pPr>
            <a:endParaRPr lang="en-US" sz="4400" dirty="0" smtClean="0">
              <a:sym typeface="Symbol"/>
            </a:endParaRPr>
          </a:p>
          <a:p>
            <a:pPr>
              <a:buNone/>
            </a:pPr>
            <a:endParaRPr lang="en-US" sz="4400" dirty="0">
              <a:sym typeface="Symbol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5735" y="2390103"/>
            <a:ext cx="441960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1096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233</Words>
  <Application>Microsoft Office PowerPoint</Application>
  <PresentationFormat>On-screen Show (4:3)</PresentationFormat>
  <Paragraphs>64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Reflections </vt:lpstr>
      <vt:lpstr>Reflections </vt:lpstr>
      <vt:lpstr>Example </vt:lpstr>
      <vt:lpstr>Example </vt:lpstr>
      <vt:lpstr>Example </vt:lpstr>
      <vt:lpstr>Example </vt:lpstr>
      <vt:lpstr>Example </vt:lpstr>
      <vt:lpstr>Find the coordinates of the image for each reflection: </vt:lpstr>
      <vt:lpstr>Draw the Image for Each Reflection </vt:lpstr>
      <vt:lpstr>Reflectional Symmetry </vt:lpstr>
      <vt:lpstr>How many lines of symmetry does each letter have? </vt:lpstr>
      <vt:lpstr>Do the flags have reflectional symmetry?</vt:lpstr>
    </vt:vector>
  </TitlesOfParts>
  <Company>Pennsbury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Reflections </dc:title>
  <dc:creator>Teacher</dc:creator>
  <cp:lastModifiedBy>Teacher</cp:lastModifiedBy>
  <cp:revision>12</cp:revision>
  <dcterms:created xsi:type="dcterms:W3CDTF">2014-05-19T01:40:04Z</dcterms:created>
  <dcterms:modified xsi:type="dcterms:W3CDTF">2014-05-19T18:24:36Z</dcterms:modified>
</cp:coreProperties>
</file>